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81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86" r:id="rId22"/>
    <p:sldId id="277" r:id="rId23"/>
    <p:sldId id="282" r:id="rId24"/>
    <p:sldId id="283" r:id="rId25"/>
    <p:sldId id="284" r:id="rId26"/>
    <p:sldId id="285" r:id="rId27"/>
    <p:sldId id="28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4D4D4D"/>
    <a:srgbClr val="777777"/>
    <a:srgbClr val="5F5F5F"/>
    <a:srgbClr val="3333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52" autoAdjust="0"/>
  </p:normalViewPr>
  <p:slideViewPr>
    <p:cSldViewPr>
      <p:cViewPr varScale="1">
        <p:scale>
          <a:sx n="126" d="100"/>
          <a:sy n="126" d="100"/>
        </p:scale>
        <p:origin x="-2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677FE98-DA2A-4220-9B61-3CDAC64400E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nl-NL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nl-NL" smtClean="0"/>
              <a:t>单击此处编辑母版文本样式</a:t>
            </a:r>
          </a:p>
          <a:p>
            <a:pPr lvl="1"/>
            <a:r>
              <a:rPr lang="zh-CN" altLang="nl-NL" smtClean="0"/>
              <a:t>二级</a:t>
            </a:r>
          </a:p>
          <a:p>
            <a:pPr lvl="2"/>
            <a:r>
              <a:rPr lang="zh-CN" altLang="nl-NL" smtClean="0"/>
              <a:t>三级</a:t>
            </a:r>
          </a:p>
          <a:p>
            <a:pPr lvl="3"/>
            <a:r>
              <a:rPr lang="zh-CN" altLang="nl-NL" smtClean="0"/>
              <a:t>四级</a:t>
            </a:r>
          </a:p>
          <a:p>
            <a:pPr lvl="4"/>
            <a:r>
              <a:rPr lang="zh-CN" altLang="nl-NL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DF558-1E64-46F3-AD09-2EE368F13D4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381000"/>
            <a:ext cx="2135187" cy="5641975"/>
          </a:xfrm>
        </p:spPr>
        <p:txBody>
          <a:bodyPr vert="eaVert"/>
          <a:lstStyle/>
          <a:p>
            <a:r>
              <a:rPr lang="zh-CN" altLang="nl-NL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301625" y="381000"/>
            <a:ext cx="6253163" cy="5641975"/>
          </a:xfrm>
        </p:spPr>
        <p:txBody>
          <a:bodyPr vert="eaVert"/>
          <a:lstStyle/>
          <a:p>
            <a:pPr lvl="0"/>
            <a:r>
              <a:rPr lang="zh-CN" altLang="nl-NL" smtClean="0"/>
              <a:t>单击此处编辑母版文本样式</a:t>
            </a:r>
          </a:p>
          <a:p>
            <a:pPr lvl="1"/>
            <a:r>
              <a:rPr lang="zh-CN" altLang="nl-NL" smtClean="0"/>
              <a:t>二级</a:t>
            </a:r>
          </a:p>
          <a:p>
            <a:pPr lvl="2"/>
            <a:r>
              <a:rPr lang="zh-CN" altLang="nl-NL" smtClean="0"/>
              <a:t>三级</a:t>
            </a:r>
          </a:p>
          <a:p>
            <a:pPr lvl="3"/>
            <a:r>
              <a:rPr lang="zh-CN" altLang="nl-NL" smtClean="0"/>
              <a:t>四级</a:t>
            </a:r>
          </a:p>
          <a:p>
            <a:pPr lvl="4"/>
            <a:r>
              <a:rPr lang="zh-CN" altLang="nl-NL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A6C7E-F098-439A-8062-6287F16762B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nl-NL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nl-NL" smtClean="0"/>
              <a:t>单击此处编辑母版文本样式</a:t>
            </a:r>
          </a:p>
          <a:p>
            <a:pPr lvl="1"/>
            <a:r>
              <a:rPr lang="zh-CN" altLang="nl-NL" smtClean="0"/>
              <a:t>二级</a:t>
            </a:r>
          </a:p>
          <a:p>
            <a:pPr lvl="2"/>
            <a:r>
              <a:rPr lang="zh-CN" altLang="nl-NL" smtClean="0"/>
              <a:t>三级</a:t>
            </a:r>
          </a:p>
          <a:p>
            <a:pPr lvl="3"/>
            <a:r>
              <a:rPr lang="zh-CN" altLang="nl-NL" smtClean="0"/>
              <a:t>四级</a:t>
            </a:r>
          </a:p>
          <a:p>
            <a:pPr lvl="4"/>
            <a:r>
              <a:rPr lang="zh-CN" altLang="nl-NL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FF0F1-FFF8-4B30-800A-0D5FA5F432C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nl-NL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CB87D-F6A5-459C-8EFF-2BFC3F3D9E4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nl-NL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  <a:p>
            <a:pPr lvl="1"/>
            <a:r>
              <a:rPr lang="zh-CN" altLang="nl-NL" smtClean="0"/>
              <a:t>二级</a:t>
            </a:r>
          </a:p>
          <a:p>
            <a:pPr lvl="2"/>
            <a:r>
              <a:rPr lang="zh-CN" altLang="nl-NL" smtClean="0"/>
              <a:t>三级</a:t>
            </a:r>
          </a:p>
          <a:p>
            <a:pPr lvl="3"/>
            <a:r>
              <a:rPr lang="zh-CN" altLang="nl-NL" smtClean="0"/>
              <a:t>四级</a:t>
            </a:r>
          </a:p>
          <a:p>
            <a:pPr lvl="4"/>
            <a:r>
              <a:rPr lang="zh-CN" altLang="nl-NL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  <a:p>
            <a:pPr lvl="1"/>
            <a:r>
              <a:rPr lang="zh-CN" altLang="nl-NL" smtClean="0"/>
              <a:t>二级</a:t>
            </a:r>
          </a:p>
          <a:p>
            <a:pPr lvl="2"/>
            <a:r>
              <a:rPr lang="zh-CN" altLang="nl-NL" smtClean="0"/>
              <a:t>三级</a:t>
            </a:r>
          </a:p>
          <a:p>
            <a:pPr lvl="3"/>
            <a:r>
              <a:rPr lang="zh-CN" altLang="nl-NL" smtClean="0"/>
              <a:t>四级</a:t>
            </a:r>
          </a:p>
          <a:p>
            <a:pPr lvl="4"/>
            <a:r>
              <a:rPr lang="zh-CN" altLang="nl-NL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79A75-BC7C-4EEC-99CD-05153FA75C1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nl-NL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  <a:p>
            <a:pPr lvl="1"/>
            <a:r>
              <a:rPr lang="zh-CN" altLang="nl-NL" smtClean="0"/>
              <a:t>二级</a:t>
            </a:r>
          </a:p>
          <a:p>
            <a:pPr lvl="2"/>
            <a:r>
              <a:rPr lang="zh-CN" altLang="nl-NL" smtClean="0"/>
              <a:t>三级</a:t>
            </a:r>
          </a:p>
          <a:p>
            <a:pPr lvl="3"/>
            <a:r>
              <a:rPr lang="zh-CN" altLang="nl-NL" smtClean="0"/>
              <a:t>四级</a:t>
            </a:r>
          </a:p>
          <a:p>
            <a:pPr lvl="4"/>
            <a:r>
              <a:rPr lang="zh-CN" altLang="nl-NL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  <a:p>
            <a:pPr lvl="1"/>
            <a:r>
              <a:rPr lang="zh-CN" altLang="nl-NL" smtClean="0"/>
              <a:t>二级</a:t>
            </a:r>
          </a:p>
          <a:p>
            <a:pPr lvl="2"/>
            <a:r>
              <a:rPr lang="zh-CN" altLang="nl-NL" smtClean="0"/>
              <a:t>三级</a:t>
            </a:r>
          </a:p>
          <a:p>
            <a:pPr lvl="3"/>
            <a:r>
              <a:rPr lang="zh-CN" altLang="nl-NL" smtClean="0"/>
              <a:t>四级</a:t>
            </a:r>
          </a:p>
          <a:p>
            <a:pPr lvl="4"/>
            <a:r>
              <a:rPr lang="zh-CN" altLang="nl-NL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9255D-E7A6-4421-90FF-C553A7D2855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nl-NL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E9734-41CD-415C-9C38-E793AF373B8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E1355-0AFB-4395-BCB6-6005785C920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nl-NL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  <a:p>
            <a:pPr lvl="1"/>
            <a:r>
              <a:rPr lang="zh-CN" altLang="nl-NL" smtClean="0"/>
              <a:t>二级</a:t>
            </a:r>
          </a:p>
          <a:p>
            <a:pPr lvl="2"/>
            <a:r>
              <a:rPr lang="zh-CN" altLang="nl-NL" smtClean="0"/>
              <a:t>三级</a:t>
            </a:r>
          </a:p>
          <a:p>
            <a:pPr lvl="3"/>
            <a:r>
              <a:rPr lang="zh-CN" altLang="nl-NL" smtClean="0"/>
              <a:t>四级</a:t>
            </a:r>
          </a:p>
          <a:p>
            <a:pPr lvl="4"/>
            <a:r>
              <a:rPr lang="zh-CN" altLang="nl-NL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ED325-BB65-451C-BC37-868E8F0AC7D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nl-NL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nl-NL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4CA83-880C-454E-A993-06C590A2471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3810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752600"/>
            <a:ext cx="854075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722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D585A83B-BF92-41D8-B65C-0B55FA6FD0E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rollsfromchina.com/wall_scroll_0072.htm" TargetMode="Externa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nl/imgres?imgurl=http://www.iwtchina.org/uploadfile/2007831.jpg&amp;imgrefurl=http://www.iwtchina.org/&amp;h=450&amp;w=600&amp;sz=42&amp;hl=nl&amp;start=1&amp;usg=__vmWgWTFFejHDARAUFoMJHihSutM=&amp;tbnid=hl15vE9cq4UaOM:&amp;tbnh=101&amp;tbnw=135&amp;prev=/images?q=%E6%B0%B4&amp;gbv=2&amp;hl=nl" TargetMode="External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nl/imgres?imgurl=http://www.doodii.com/UserFiles/%E6%AF%8F%E5%A4%A9%E5%85%AB%E6%9D%AF%E6%B0%B4%E5%B0%B1%E8%B6%B3%E5%A4%9F%E4%BA%86(3).jpg&amp;imgrefurl=http://www.doodii.com/News/NewsShow.aspx?Id=63&amp;h=600&amp;w=600&amp;sz=51&amp;hl=nl&amp;start=3&amp;usg=__833X6_3BxjEcB7a00H_GIzOhdaI=&amp;tbnid=Q1WlAjilzeUSFM:&amp;tbnh=135&amp;tbnw=135&amp;prev=/images?q=%E6%B0%B4&amp;gbv=2&amp;hl=n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nl/imgres?imgurl=http://blog.ce.cn/sp1/blog_attachments/2007/07/110334_200707251557071.jpg&amp;imgrefurl=http://blog.ce.cn/html/34/110334-24045.html&amp;h=557&amp;w=1000&amp;sz=674&amp;hl=nl&amp;start=8&amp;usg=___uqkAQoXFNjdDGlwiR2Jgfa-rR0=&amp;tbnid=R3oSYvggBo6qtM:&amp;tbnh=83&amp;tbnw=149&amp;prev=/images?q=%E6%A0%91&amp;gbv=2&amp;hl=nl" TargetMode="External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nl/imgres?imgurl=http://www.wildliferanger.co.uk/users/www.wildliferanger.co.uk/upload/Spring%20Flowers%20I%20Primrose%20002.JPG&amp;imgrefurl=http://www.wildliferanger.co.uk/&amp;h=479&amp;w=402&amp;sz=90&amp;hl=nl&amp;start=60&amp;usg=__7li87prcEO-4Uw9eR49itpMAF1I=&amp;tbnid=MvXPi1Qp3xp3TM:&amp;tbnh=129&amp;tbnw=108&amp;prev=/images?q=spring+flowers&amp;start=54&amp;gbv=2&amp;ndsp=18&amp;hl=nl&amp;sa=N" TargetMode="Externa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hyperlink" Target="mailto:tcmking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china.cn/site1000/20060916/000bcdb95f1d0675fd2e01.jpg" TargetMode="Externa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nl/imgres?imgurl=http://www.ackermann-artist.com/images/man%20of%20nature%20nature%20of%20man%2060in.%20x%2062in.jpg&amp;imgrefurl=http://www.ackermann-artist.com/search.asp?category=past%20work%20YOGA&amp;h=591&amp;w=700&amp;sz=117&amp;hl=nl&amp;start=12&amp;usg=__F8XNpqLKCAAWnnRQjXUHzQ92cZc=&amp;tbnid=_swdIYA-FqZ0dM:&amp;tbnh=118&amp;tbnw=140&amp;prev=/images?q=nature+and+man&amp;gbv=2&amp;hl=nl" TargetMode="Externa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nl/imgres?imgurl=http://exper.3drecursions.com/apo/willpower_tmb.jpg&amp;imgrefurl=http://exper.3drecursions.com/2008/09/16/cosmic-spirals/&amp;h=390&amp;w=520&amp;sz=57&amp;hl=nl&amp;start=24&amp;usg=__AnEmXr54RTiYzes5QYIofSOTIzM=&amp;tbnid=Xs47Uwlvhibr1M:&amp;tbnh=98&amp;tbnw=131&amp;prev=/images?q=willpower&amp;start=18&amp;gbv=2&amp;ndsp=18&amp;hl=nl&amp;sa=N" TargetMode="Externa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3.p.pixnet.net/albums/userpics/3/9/490539/1191142890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468313" y="1052513"/>
            <a:ext cx="8280400" cy="16557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kumimoji="0" lang="sl-SI" altLang="zh-C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宋体" charset="0"/>
              </a:rPr>
              <a:t>Starodavna kitajska filozofija in preprečevanje staranja</a:t>
            </a:r>
            <a:r>
              <a:rPr kumimoji="0" lang="en-GB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kumimoji="0" lang="en-GB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kumimoji="0" lang="en-US" altLang="zh-CN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宋体" charset="0"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014140" y="2492896"/>
            <a:ext cx="8100392" cy="57683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kumimoji="0" lang="sl-SI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Starodavna kitajska filozofija in tehnike preprečevanja staranja</a:t>
            </a:r>
            <a:endParaRPr kumimoji="0" lang="en-US" altLang="zh-CN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宋体" charset="0"/>
            </a:endParaRPr>
          </a:p>
        </p:txBody>
      </p:sp>
      <p:sp>
        <p:nvSpPr>
          <p:cNvPr id="2052" name="Rectangle 4"/>
          <p:cNvSpPr>
            <a:spLocks noRot="1" noChangeArrowheads="1"/>
          </p:cNvSpPr>
          <p:nvPr/>
        </p:nvSpPr>
        <p:spPr bwMode="auto">
          <a:xfrm>
            <a:off x="1115616" y="4581128"/>
            <a:ext cx="7057082" cy="1584176"/>
          </a:xfrm>
          <a:prstGeom prst="rect">
            <a:avLst/>
          </a:prstGeom>
          <a:noFill/>
          <a:ln w="28575">
            <a:solidFill>
              <a:schemeClr val="accent6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  <a:defRPr/>
            </a:pPr>
            <a:r>
              <a:rPr lang="sl-SI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d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r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. </a:t>
            </a:r>
            <a:r>
              <a:rPr lang="en-GB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Weixiang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 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Wang</a:t>
            </a:r>
            <a:r>
              <a:rPr lang="sl-S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, dr. med.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宋体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  <a:defRPr/>
            </a:pPr>
            <a:r>
              <a:rPr lang="sl-SI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Gostujoči profesor</a:t>
            </a:r>
            <a:r>
              <a:rPr lang="en-GB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, </a:t>
            </a:r>
            <a:r>
              <a:rPr lang="sl-SI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Univerza tradicionalne kitajske medicine v  </a:t>
            </a:r>
            <a:r>
              <a:rPr lang="en-GB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Nanjing</a:t>
            </a:r>
            <a:r>
              <a:rPr lang="sl-SI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u</a:t>
            </a:r>
            <a:r>
              <a:rPr lang="en-GB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, </a:t>
            </a:r>
            <a:r>
              <a:rPr lang="sl-SI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Kitajska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宋体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  <a:defRPr/>
            </a:pPr>
            <a:r>
              <a:rPr lang="sl-S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Predstojnik Odprte univerze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Shenzhou</a:t>
            </a: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 </a:t>
            </a:r>
            <a:r>
              <a:rPr lang="sl-S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v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 </a:t>
            </a:r>
            <a:r>
              <a:rPr lang="sl-S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 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Amsterdam</a:t>
            </a:r>
            <a:r>
              <a:rPr lang="sl-S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</a:rPr>
              <a:t>u</a:t>
            </a:r>
            <a:endParaRPr lang="en-GB" altLang="zh-CN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宋体" charset="0"/>
              <a:cs typeface="宋体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  <a:defRPr/>
            </a:pPr>
            <a:r>
              <a:rPr lang="en-GB" altLang="zh-CN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Sloveni</a:t>
            </a:r>
            <a:r>
              <a:rPr lang="sl-SI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j</a:t>
            </a:r>
            <a:r>
              <a:rPr lang="en-GB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en-GB" altLang="zh-C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en-GB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1</a:t>
            </a:r>
            <a:r>
              <a:rPr lang="en-GB" altLang="zh-C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. </a:t>
            </a:r>
            <a:r>
              <a:rPr lang="sl-SI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f</a:t>
            </a:r>
            <a:r>
              <a:rPr lang="en-GB" altLang="zh-CN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eb</a:t>
            </a:r>
            <a:r>
              <a:rPr lang="sl-SI" altLang="zh-CN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ruar</a:t>
            </a:r>
            <a:r>
              <a:rPr lang="en-GB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GB" altLang="zh-C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宋体" charset="0"/>
                <a:cs typeface="宋体" charset="0"/>
              </a:rPr>
              <a:t>2015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宋体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  <a:defRPr/>
            </a:pPr>
            <a:endParaRPr lang="en-GB" sz="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altLang="zh-CN" sz="3600" b="1" i="1" dirty="0" smtClean="0">
                <a:latin typeface="Times New Roman" pitchFamily="18" charset="0"/>
              </a:rPr>
              <a:t>Šestnajst priporočil</a:t>
            </a:r>
            <a:r>
              <a:rPr kumimoji="0" lang="en-GB" altLang="zh-CN" sz="3600" b="1" i="1" dirty="0" smtClean="0">
                <a:latin typeface="Times New Roman" pitchFamily="18" charset="0"/>
              </a:rPr>
              <a:t> – 16 </a:t>
            </a:r>
            <a:r>
              <a:rPr kumimoji="0" lang="sl-SI" altLang="zh-CN" sz="3600" b="1" i="1" dirty="0" smtClean="0">
                <a:latin typeface="Times New Roman" pitchFamily="18" charset="0"/>
              </a:rPr>
              <a:t>y</a:t>
            </a:r>
            <a:r>
              <a:rPr kumimoji="0" lang="en-GB" altLang="zh-CN" sz="3600" b="1" i="1" dirty="0" err="1" smtClean="0">
                <a:latin typeface="Times New Roman" pitchFamily="18" charset="0"/>
              </a:rPr>
              <a:t>i</a:t>
            </a:r>
            <a:r>
              <a:rPr kumimoji="0" lang="en-GB" altLang="zh-CN" sz="3600" b="1" i="1" dirty="0" smtClean="0">
                <a:latin typeface="Times New Roman" pitchFamily="18" charset="0"/>
              </a:rPr>
              <a:t>   </a:t>
            </a:r>
            <a:r>
              <a:rPr kumimoji="0" lang="nl-NL" altLang="zh-CN" sz="3600" dirty="0" smtClean="0"/>
              <a:t/>
            </a:r>
            <a:br>
              <a:rPr kumimoji="0" lang="nl-NL" altLang="zh-CN" sz="3600" dirty="0" smtClean="0"/>
            </a:br>
            <a:r>
              <a:rPr kumimoji="0" lang="en-GB" altLang="zh-CN" sz="1400" b="1" dirty="0" err="1" smtClean="0"/>
              <a:t>Leng</a:t>
            </a:r>
            <a:r>
              <a:rPr kumimoji="0" lang="en-GB" altLang="zh-CN" sz="1400" b="1" dirty="0" smtClean="0"/>
              <a:t> </a:t>
            </a:r>
            <a:r>
              <a:rPr kumimoji="0" lang="en-GB" altLang="zh-CN" sz="1400" b="1" dirty="0" err="1" smtClean="0"/>
              <a:t>Qian</a:t>
            </a:r>
            <a:r>
              <a:rPr kumimoji="0" lang="en-GB" altLang="zh-CN" sz="1400" b="1" dirty="0" smtClean="0"/>
              <a:t> (</a:t>
            </a:r>
            <a:r>
              <a:rPr kumimoji="0" lang="sl-SI" altLang="zh-CN" sz="1400" b="1" dirty="0" smtClean="0"/>
              <a:t>dinastija </a:t>
            </a:r>
            <a:r>
              <a:rPr kumimoji="0" lang="en-GB" altLang="zh-CN" sz="1400" b="1" dirty="0" smtClean="0"/>
              <a:t>Ming) &lt;</a:t>
            </a:r>
            <a:r>
              <a:rPr kumimoji="0" lang="en-GB" altLang="zh-CN" sz="1400" b="1" dirty="0" err="1" smtClean="0"/>
              <a:t>Xiu</a:t>
            </a:r>
            <a:r>
              <a:rPr kumimoji="0" lang="en-GB" altLang="zh-CN" sz="1400" b="1" dirty="0" smtClean="0"/>
              <a:t> Ling Yao </a:t>
            </a:r>
            <a:r>
              <a:rPr kumimoji="0" lang="en-GB" altLang="zh-CN" sz="1400" b="1" dirty="0" err="1" smtClean="0"/>
              <a:t>Zi</a:t>
            </a:r>
            <a:r>
              <a:rPr kumimoji="0" lang="en-GB" altLang="zh-CN" sz="1400" b="1" dirty="0" smtClean="0"/>
              <a:t> &gt;</a:t>
            </a:r>
            <a:r>
              <a:rPr kumimoji="0" lang="en-GB" altLang="zh-CN" sz="1400" dirty="0" smtClean="0"/>
              <a:t> </a:t>
            </a:r>
            <a:endParaRPr kumimoji="0" lang="zh-CN" altLang="en-US" sz="1400" dirty="0" smtClean="0"/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84313"/>
            <a:ext cx="5689600" cy="5040312"/>
          </a:xfrm>
        </p:spPr>
        <p:txBody>
          <a:bodyPr/>
          <a:lstStyle/>
          <a:p>
            <a:r>
              <a:rPr kumimoji="0" lang="sl-SI" altLang="zh-CN" sz="2600" dirty="0" smtClean="0">
                <a:solidFill>
                  <a:srgbClr val="000066"/>
                </a:solidFill>
                <a:latin typeface="Times New Roman" pitchFamily="18" charset="0"/>
              </a:rPr>
              <a:t>1. </a:t>
            </a:r>
            <a:r>
              <a:rPr kumimoji="0" lang="sl-SI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priporočilo </a:t>
            </a:r>
            <a:r>
              <a:rPr kumimoji="0" lang="en-GB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kumimoji="0" lang="sl-SI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dvakrat dnevno </a:t>
            </a:r>
            <a:r>
              <a:rPr kumimoji="0" lang="en-GB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100</a:t>
            </a:r>
            <a:r>
              <a:rPr kumimoji="0" lang="sl-SI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do </a:t>
            </a:r>
            <a:r>
              <a:rPr kumimoji="0" lang="en-GB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300</a:t>
            </a:r>
            <a:r>
              <a:rPr kumimoji="0" lang="sl-SI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-krat prečešite lase</a:t>
            </a:r>
            <a:r>
              <a:rPr kumimoji="0" lang="en-GB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endParaRPr kumimoji="0" lang="en-US" altLang="zh-C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kumimoji="0" lang="sl-SI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2. priporočilo </a:t>
            </a:r>
            <a:r>
              <a:rPr kumimoji="0" lang="en-US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dvakrat dnevno 3 do 5-krat zmasirajte obraz</a:t>
            </a:r>
            <a:r>
              <a:rPr kumimoji="0" lang="en-US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kumimoji="0" lang="sl-SI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3. priporočilo </a:t>
            </a:r>
            <a:r>
              <a:rPr kumimoji="0" lang="en-US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kumimoji="0" lang="sl-SI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dvakrat dnevno 9-krat krožite z očmi</a:t>
            </a:r>
            <a:r>
              <a:rPr kumimoji="0" lang="en-US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r>
              <a:rPr kumimoji="0" lang="sl-SI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4. priporočilo </a:t>
            </a:r>
            <a:r>
              <a:rPr kumimoji="0" lang="en-US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dvakrat dnevno 20 do 40-krat pobobnajte po ušesih</a:t>
            </a:r>
            <a:r>
              <a:rPr kumimoji="0" lang="en-US" altLang="zh-C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endParaRPr kumimoji="0" lang="zh-CN" altLang="en-US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2291" name="Picture 6" descr="4835cb0c527907a1e702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088" y="4365625"/>
            <a:ext cx="374491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241425"/>
            <a:ext cx="6480175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kumimoji="0" lang="en-US" altLang="zh-CN" sz="28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5. </a:t>
            </a: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enkrat dnevno 36-krat potrkajte z zobmi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enkrat dnevno 18-krat vrtite jezik v ustih v smeri urinega kazalca in nato v nasprotni smeri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trikrat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pogoltnite slino, ki se je v ustih nabrala z vrtenjem jezika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36-krat pogladite trebuh v smeri urinega kazalca in v nasprotni smeri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kumimoji="0" lang="zh-CN" alt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kumimoji="0" lang="zh-CN" alt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3314" name="Picture 5" descr="China Paint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4963" y="1052513"/>
            <a:ext cx="2459037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55988" y="1989138"/>
            <a:ext cx="5688012" cy="3816350"/>
          </a:xfrm>
        </p:spPr>
        <p:txBody>
          <a:bodyPr/>
          <a:lstStyle/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</a:rPr>
              <a:t>9. priporočilo </a:t>
            </a:r>
            <a:r>
              <a:rPr kumimoji="0" lang="en-US" altLang="zh-CN" sz="2800" dirty="0" smtClean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dvakrat dnevno tri minute uravnavajte dihanje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zavarujte prsni koš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ohranite topel hrbet.</a:t>
            </a:r>
            <a:endParaRPr kumimoji="0" lang="en-US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enkrat dnevno naj koža užije zračno kopel.</a:t>
            </a:r>
            <a:endParaRPr kumimoji="0" lang="zh-CN" alt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5" descr="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341947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549275"/>
            <a:ext cx="5205413" cy="47736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kumimoji="0" lang="en-US" altLang="zh-CN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</a:rPr>
              <a:t>13. </a:t>
            </a: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vsakodnevno premikajte sklepe.</a:t>
            </a:r>
            <a:endParaRPr kumimoji="0" lang="en-US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vsakodnevno otrite podplate.</a:t>
            </a:r>
            <a:endParaRPr kumimoji="0" lang="en-US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5-krat dnevno stisnite zadnjik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priporočilo </a:t>
            </a:r>
            <a:r>
              <a:rPr kumimoji="0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 iztrebljanjem molčite .</a:t>
            </a:r>
            <a:endParaRPr kumimoji="0" lang="zh-CN" alt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kumimoji="0" lang="zh-CN" altLang="en-US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2" name="Picture 5" descr="wall_scroll_0072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6913" y="2060575"/>
            <a:ext cx="334803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altLang="zh-CN" b="1" i="1" dirty="0" smtClean="0"/>
              <a:t>Štiri odsvetovanja </a:t>
            </a:r>
            <a:r>
              <a:rPr kumimoji="0" lang="en-GB" altLang="zh-CN" b="1" i="1" dirty="0" smtClean="0"/>
              <a:t>– </a:t>
            </a:r>
            <a:r>
              <a:rPr kumimoji="0" lang="en-GB" altLang="zh-CN" b="1" i="1" dirty="0" smtClean="0">
                <a:solidFill>
                  <a:srgbClr val="FF6600"/>
                </a:solidFill>
              </a:rPr>
              <a:t>4 </a:t>
            </a:r>
            <a:r>
              <a:rPr kumimoji="0" lang="sl-SI" altLang="zh-CN" b="1" i="1" dirty="0" err="1" smtClean="0">
                <a:solidFill>
                  <a:srgbClr val="FF6600"/>
                </a:solidFill>
              </a:rPr>
              <a:t>j</a:t>
            </a:r>
            <a:r>
              <a:rPr kumimoji="0" lang="en-GB" altLang="zh-CN" b="1" i="1" dirty="0" err="1" smtClean="0">
                <a:solidFill>
                  <a:srgbClr val="FF6600"/>
                </a:solidFill>
              </a:rPr>
              <a:t>ie</a:t>
            </a:r>
            <a:endParaRPr kumimoji="0" lang="zh-CN" altLang="en-US" dirty="0" smtClean="0">
              <a:solidFill>
                <a:srgbClr val="FF6600"/>
              </a:solidFill>
            </a:endParaRP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989138"/>
            <a:ext cx="8086725" cy="3476625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 uporabljajte predolgo oči.</a:t>
            </a:r>
            <a:endParaRPr kumimoji="0" lang="en-GB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 spite preveč.</a:t>
            </a:r>
            <a:endParaRPr kumimoji="0" lang="en-GB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Odpovejte se pretiranemu sedenju.</a:t>
            </a:r>
            <a:endParaRPr kumimoji="0" lang="en-GB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Odpovejte se pretirani hoji.</a:t>
            </a:r>
          </a:p>
          <a:p>
            <a:pPr>
              <a:buFont typeface="Wingdings" charset="0"/>
              <a:buChar char="§"/>
              <a:defRPr/>
            </a:pPr>
            <a:endParaRPr kumimoji="0" lang="zh-CN" altLang="en-US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pic>
        <p:nvPicPr>
          <p:cNvPr id="16387" name="Picture 5" descr="%BD%E4%E0%C1%CD%FB%C6%D9%B2%BC%CD%BC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076700"/>
            <a:ext cx="31432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000" b="1" i="1" dirty="0" smtClean="0"/>
              <a:t>5 stvari, ki krajša življenje </a:t>
            </a:r>
            <a:r>
              <a:rPr kumimoji="0" lang="en-GB" altLang="zh-CN" sz="4000" b="1" i="1" dirty="0" smtClean="0">
                <a:cs typeface="宋体" charset="0"/>
              </a:rPr>
              <a:t>- </a:t>
            </a:r>
            <a:r>
              <a:rPr kumimoji="0" lang="en-GB" altLang="zh-CN" sz="4000" b="1" i="1" dirty="0" smtClean="0">
                <a:solidFill>
                  <a:srgbClr val="FF6600"/>
                </a:solidFill>
                <a:cs typeface="宋体" charset="0"/>
              </a:rPr>
              <a:t>5 </a:t>
            </a:r>
            <a:r>
              <a:rPr kumimoji="0" lang="sl-SI" altLang="zh-CN" sz="4000" b="1" i="1" dirty="0" smtClean="0">
                <a:solidFill>
                  <a:srgbClr val="FF6600"/>
                </a:solidFill>
                <a:cs typeface="宋体" charset="0"/>
              </a:rPr>
              <a:t>n</a:t>
            </a:r>
            <a:r>
              <a:rPr kumimoji="0" lang="en-GB" altLang="zh-CN" sz="4000" b="1" i="1" dirty="0" smtClean="0">
                <a:solidFill>
                  <a:srgbClr val="FF6600"/>
                </a:solidFill>
                <a:cs typeface="宋体" charset="0"/>
              </a:rPr>
              <a:t>an</a:t>
            </a:r>
            <a:endParaRPr kumimoji="0" lang="zh-CN" altLang="en-US" sz="4000" b="1" i="1" dirty="0" smtClean="0">
              <a:solidFill>
                <a:srgbClr val="FF6600"/>
              </a:solidFill>
              <a:cs typeface="宋体" charset="0"/>
            </a:endParaRP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557338"/>
            <a:ext cx="5975350" cy="4630737"/>
          </a:xfrm>
        </p:spPr>
        <p:txBody>
          <a:bodyPr/>
          <a:lstStyle/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Prekomerno prizadevanje za slavo in bogastvo.</a:t>
            </a:r>
          </a:p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Pretirana jeza in/ali veselje.</a:t>
            </a:r>
          </a:p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Pretirana spolnost, preveč rojevanja, splavov, mrtvorojenih otrok.</a:t>
            </a:r>
          </a:p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Nepravilna prehrana.</a:t>
            </a:r>
          </a:p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Pretirano razmišljanje, zamišljenost, predolga obdobja brez bistrenja glave in preganjanja misli.</a:t>
            </a:r>
            <a:endParaRPr lang="sl-SI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5" descr="xinsrc_0720505201054359187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420938"/>
            <a:ext cx="32035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smtClean="0"/>
              <a:t>Šest »odrekanj« pri prehrani</a:t>
            </a:r>
            <a:r>
              <a:rPr kumimoji="0" lang="sl-SI" b="1" i="1" dirty="0" smtClean="0"/>
              <a:t> </a:t>
            </a:r>
            <a:r>
              <a:rPr kumimoji="0" lang="fr-FR" altLang="zh-CN" b="1" i="1" dirty="0" smtClean="0"/>
              <a:t>- </a:t>
            </a:r>
            <a:r>
              <a:rPr kumimoji="0" lang="fr-FR" altLang="zh-CN" b="1" i="1" dirty="0" smtClean="0">
                <a:solidFill>
                  <a:srgbClr val="FF6600"/>
                </a:solidFill>
              </a:rPr>
              <a:t>6 </a:t>
            </a:r>
            <a:r>
              <a:rPr kumimoji="0" lang="sl-SI" altLang="zh-CN" b="1" i="1" dirty="0" smtClean="0">
                <a:solidFill>
                  <a:srgbClr val="FF6600"/>
                </a:solidFill>
              </a:rPr>
              <a:t>j</a:t>
            </a:r>
            <a:r>
              <a:rPr kumimoji="0" lang="fr-FR" altLang="zh-CN" b="1" i="1" dirty="0" smtClean="0">
                <a:solidFill>
                  <a:srgbClr val="FF6600"/>
                </a:solidFill>
              </a:rPr>
              <a:t>i</a:t>
            </a:r>
            <a:endParaRPr kumimoji="0" lang="zh-CN" altLang="en-US" b="1" i="1" dirty="0" smtClean="0">
              <a:solidFill>
                <a:srgbClr val="FF6600"/>
              </a:solidFill>
            </a:endParaRP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57338"/>
            <a:ext cx="8540750" cy="4751387"/>
          </a:xfrm>
        </p:spPr>
        <p:txBody>
          <a:bodyPr/>
          <a:lstStyle/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Ne prenajedajte se, temveč jejte večkrat po malem.</a:t>
            </a: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Ne jejte preveč mesa, raje več zelenjave.</a:t>
            </a: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Jedilnik naj bo raznovrsten.</a:t>
            </a: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Ne uporabljajte preveč soli.</a:t>
            </a: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Ne kadite, namesto alkohola pijte čaj.</a:t>
            </a: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Izogibajte se pikantni hrani ostrega okusa, jejte toplo hrano naravnih okusov.</a:t>
            </a:r>
            <a:endParaRPr lang="sl-SI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aIMG_2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284538"/>
            <a:ext cx="385127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484313"/>
            <a:ext cx="6070600" cy="4610100"/>
          </a:xfrm>
        </p:spPr>
        <p:txBody>
          <a:bodyPr/>
          <a:lstStyle/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Pomlad: spat pojdite pozno, vstanite zgodaj; </a:t>
            </a: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več sprehajanja po parku, manj sedenja za preprečitev stagnacije; </a:t>
            </a: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količino oblačil vremenu prilagodite postopoma; pred spanjem in po njem 36-krat potrkajte z zobmi; </a:t>
            </a: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jejte manj kislih jedi in več sladkih za krepitev vranice, po obdobju </a:t>
            </a:r>
            <a:r>
              <a:rPr lang="sl-SI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Lichun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pijte manj alkohola.</a:t>
            </a:r>
          </a:p>
          <a:p>
            <a:pPr>
              <a:buFont typeface="Wingdings" pitchFamily="2" charset="2"/>
              <a:buNone/>
            </a:pPr>
            <a:endParaRPr kumimoji="0" lang="zh-CN" altLang="en-US" sz="2800" dirty="0" smtClean="0">
              <a:solidFill>
                <a:srgbClr val="000066"/>
              </a:solidFill>
            </a:endParaRPr>
          </a:p>
        </p:txBody>
      </p:sp>
      <p:sp>
        <p:nvSpPr>
          <p:cNvPr id="860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1143000"/>
          </a:xfrm>
        </p:spPr>
        <p:txBody>
          <a:bodyPr/>
          <a:lstStyle/>
          <a:p>
            <a:r>
              <a:rPr lang="sl-SI" sz="3200" b="1" i="1" dirty="0" smtClean="0"/>
              <a:t>Skrb za zdravje skozi letne čase pri starejših 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kumimoji="0" lang="en-GB" altLang="zh-CN" sz="3200" dirty="0" smtClean="0"/>
              <a:t/>
            </a:r>
            <a:br>
              <a:rPr kumimoji="0" lang="en-GB" altLang="zh-CN" sz="3200" dirty="0" smtClean="0"/>
            </a:br>
            <a:endParaRPr kumimoji="0" lang="zh-CN" altLang="en-US" sz="3200" dirty="0" smtClean="0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new_p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933700"/>
            <a:ext cx="356393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sl-SI" altLang="zh-CN" dirty="0" smtClean="0">
                <a:cs typeface="宋体" charset="0"/>
              </a:rPr>
              <a:t>Poletje</a:t>
            </a:r>
            <a:endParaRPr kumimoji="0" lang="zh-CN" altLang="en-US" dirty="0" smtClean="0">
              <a:cs typeface="宋体" charset="0"/>
            </a:endParaRP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484784"/>
            <a:ext cx="5422900" cy="496887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Spat pojdite pozno, vstanite zgodaj; uravnavajte dihanje in umirite srce – </a:t>
            </a:r>
            <a:r>
              <a:rPr lang="sl-SI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 predstavo, da imate v telesu sneg in led; </a:t>
            </a:r>
            <a:endParaRPr kumimoji="0" lang="en-GB" altLang="zh-CN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izogibajte se hlajenju telesa ob prehodih, hodnikih, razbitih oknih in pod napušči</a:t>
            </a:r>
            <a:r>
              <a:rPr kumimoji="0" lang="en-GB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lase prečešite 120-krat v brezvetrnem prostoru, lasišča ne češite pregrobo; </a:t>
            </a:r>
            <a:endParaRPr kumimoji="0" lang="en-GB" altLang="zh-CN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 obdobju </a:t>
            </a:r>
            <a:r>
              <a:rPr lang="sl-SI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Xiazhi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izogibajte hladnim jedem ter pretirani količini surovega sadja in zelenjave, še zlasti, če se vam nabira sluz in se potite</a:t>
            </a:r>
            <a:r>
              <a:rPr kumimoji="0" lang="en-GB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zh-CN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40750" cy="455613"/>
          </a:xfrm>
        </p:spPr>
        <p:txBody>
          <a:bodyPr/>
          <a:lstStyle/>
          <a:p>
            <a:pPr>
              <a:defRPr/>
            </a:pPr>
            <a:r>
              <a:rPr kumimoji="0" lang="sl-SI" altLang="zh-CN" dirty="0" smtClean="0">
                <a:cs typeface="宋体" charset="0"/>
              </a:rPr>
              <a:t>Jesen</a:t>
            </a:r>
            <a:endParaRPr kumimoji="0" lang="zh-CN" altLang="en-US" dirty="0" smtClean="0">
              <a:cs typeface="宋体" charset="0"/>
            </a:endParaRP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981075"/>
            <a:ext cx="5329237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Spat pojdite zgodaj, vstanite zgodaj; </a:t>
            </a:r>
          </a:p>
          <a:p>
            <a:pPr>
              <a:lnSpc>
                <a:spcPct val="80000"/>
              </a:lnSpc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 razburjajte se, bodite umirjeni, preprečite izgubljanje </a:t>
            </a:r>
            <a:r>
              <a:rPr lang="sl-SI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shena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kumimoji="0" lang="en-GB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izogibajte se hladnim pijačam in vlažnim oblačilom, ne nosite prehitro toplih oblačil</a:t>
            </a:r>
            <a:r>
              <a:rPr kumimoji="0" lang="en-GB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80000"/>
              </a:lnSpc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zaprtih oči 21-krat potrkajte z zobmi in pogoltnite slino.</a:t>
            </a:r>
            <a:r>
              <a:rPr kumimoji="0" lang="en-GB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godaj zjutraj si oči zgladite s toplimi dlanmi; </a:t>
            </a:r>
            <a:endParaRPr kumimoji="0" lang="en-GB" altLang="zh-CN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krepitev jeter zaužijte več kisle hrane, manj začinjene. </a:t>
            </a:r>
          </a:p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 obdobju </a:t>
            </a:r>
            <a:r>
              <a:rPr lang="sl-SI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Liqiu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izogibajte staranemu vinu, postani hrani ter zrelemu siru in kisu.</a:t>
            </a:r>
          </a:p>
          <a:p>
            <a:pPr>
              <a:lnSpc>
                <a:spcPct val="80000"/>
              </a:lnSpc>
            </a:pPr>
            <a:endParaRPr kumimoji="0" lang="zh-CN" altLang="en-US" sz="2400" dirty="0" smtClean="0">
              <a:solidFill>
                <a:srgbClr val="000066"/>
              </a:solidFill>
            </a:endParaRPr>
          </a:p>
        </p:txBody>
      </p:sp>
      <p:pic>
        <p:nvPicPr>
          <p:cNvPr id="21507" name="Picture 5" descr="autumn-season-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438" y="2060575"/>
            <a:ext cx="36004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nl-NL" altLang="zh-CN" sz="3200" dirty="0" smtClean="0">
                <a:cs typeface="宋体" charset="0"/>
              </a:rPr>
              <a:t>Jinmo Shi</a:t>
            </a:r>
            <a:r>
              <a:rPr kumimoji="0" lang="sl-SI" altLang="zh-CN" sz="3200" dirty="0" smtClean="0">
                <a:cs typeface="宋体" charset="0"/>
              </a:rPr>
              <a:t>, dr. med.</a:t>
            </a:r>
            <a:r>
              <a:rPr kumimoji="0" lang="nl-NL" altLang="zh-CN" sz="3200" dirty="0" smtClean="0">
                <a:cs typeface="宋体" charset="0"/>
              </a:rPr>
              <a:t> (1881</a:t>
            </a:r>
            <a:r>
              <a:rPr kumimoji="0" lang="zh-CN" altLang="nl-NL" sz="3200" dirty="0" smtClean="0">
                <a:cs typeface="宋体" charset="0"/>
              </a:rPr>
              <a:t>～</a:t>
            </a:r>
            <a:r>
              <a:rPr kumimoji="0" lang="nl-NL" altLang="zh-CN" sz="3200" dirty="0" smtClean="0">
                <a:cs typeface="宋体" charset="0"/>
              </a:rPr>
              <a:t>1969) </a:t>
            </a:r>
            <a:r>
              <a:rPr kumimoji="0" lang="zh-CN" altLang="en-US" sz="3200" dirty="0" smtClean="0">
                <a:cs typeface="宋体" charset="0"/>
              </a:rPr>
              <a:t/>
            </a:r>
            <a:br>
              <a:rPr kumimoji="0" lang="zh-CN" altLang="en-US" sz="3200" dirty="0" smtClean="0">
                <a:cs typeface="宋体" charset="0"/>
              </a:rPr>
            </a:br>
            <a:r>
              <a:rPr kumimoji="0" lang="en-US" altLang="zh-CN" sz="3200" dirty="0" smtClean="0">
                <a:cs typeface="宋体" charset="0"/>
              </a:rPr>
              <a:t>- </a:t>
            </a:r>
            <a:r>
              <a:rPr kumimoji="0" lang="sl-SI" altLang="zh-CN" sz="3200" dirty="0" smtClean="0">
                <a:cs typeface="宋体" charset="0"/>
              </a:rPr>
              <a:t>etiologija staranja</a:t>
            </a:r>
            <a:endParaRPr kumimoji="0" lang="en-US" altLang="zh-CN" sz="3200" dirty="0" smtClean="0">
              <a:cs typeface="宋体" charset="0"/>
            </a:endParaRP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1773238"/>
            <a:ext cx="4032250" cy="2879725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cs typeface="宋体" charset="0"/>
              </a:rPr>
              <a:t>pomanjkanje q</a:t>
            </a:r>
            <a:r>
              <a:rPr kumimoji="0" lang="en-US" altLang="zh-CN" sz="2800" dirty="0" err="1" smtClean="0">
                <a:solidFill>
                  <a:srgbClr val="000066"/>
                </a:solidFill>
                <a:cs typeface="宋体" charset="0"/>
              </a:rPr>
              <a:t>i</a:t>
            </a:r>
            <a:r>
              <a:rPr kumimoji="0" lang="sl-SI" altLang="zh-CN" sz="2800" dirty="0" smtClean="0">
                <a:solidFill>
                  <a:srgbClr val="000066"/>
                </a:solidFill>
                <a:cs typeface="宋体" charset="0"/>
              </a:rPr>
              <a:t>ja</a:t>
            </a:r>
            <a:endParaRPr kumimoji="0" lang="en-US" altLang="zh-CN" sz="2800" dirty="0" smtClean="0">
              <a:solidFill>
                <a:srgbClr val="000066"/>
              </a:solidFill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endParaRPr kumimoji="0" lang="en-US" altLang="zh-CN" sz="2800" dirty="0" smtClean="0">
              <a:solidFill>
                <a:srgbClr val="000066"/>
              </a:solidFill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cs typeface="宋体" charset="0"/>
              </a:rPr>
              <a:t>pomanjkanje j</a:t>
            </a:r>
            <a:r>
              <a:rPr kumimoji="0" lang="en-US" altLang="zh-CN" sz="2800" dirty="0" smtClean="0">
                <a:solidFill>
                  <a:srgbClr val="000066"/>
                </a:solidFill>
                <a:cs typeface="宋体" charset="0"/>
              </a:rPr>
              <a:t>in</a:t>
            </a:r>
            <a:r>
              <a:rPr kumimoji="0" lang="sl-SI" altLang="zh-CN" sz="2800" dirty="0" smtClean="0">
                <a:solidFill>
                  <a:srgbClr val="000066"/>
                </a:solidFill>
                <a:cs typeface="宋体" charset="0"/>
              </a:rPr>
              <a:t>a</a:t>
            </a:r>
            <a:endParaRPr kumimoji="0" lang="en-US" altLang="zh-CN" sz="2800" dirty="0" smtClean="0">
              <a:solidFill>
                <a:srgbClr val="000066"/>
              </a:solidFill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endParaRPr kumimoji="0" lang="en-US" altLang="zh-CN" sz="2800" dirty="0" smtClean="0">
              <a:solidFill>
                <a:srgbClr val="000066"/>
              </a:solidFill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cs typeface="宋体" charset="0"/>
              </a:rPr>
              <a:t>slabokrvnost</a:t>
            </a:r>
            <a:endParaRPr kumimoji="0" lang="en-US" altLang="zh-CN" sz="2800" dirty="0" smtClean="0">
              <a:solidFill>
                <a:srgbClr val="000066"/>
              </a:solidFill>
              <a:cs typeface="宋体" charset="0"/>
            </a:endParaRPr>
          </a:p>
        </p:txBody>
      </p:sp>
      <p:pic>
        <p:nvPicPr>
          <p:cNvPr id="4099" name="Picture 5" descr="shiji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060575"/>
            <a:ext cx="13350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38" y="404813"/>
            <a:ext cx="3240087" cy="1143000"/>
          </a:xfrm>
        </p:spPr>
        <p:txBody>
          <a:bodyPr/>
          <a:lstStyle/>
          <a:p>
            <a:pPr>
              <a:defRPr/>
            </a:pPr>
            <a:r>
              <a:rPr kumimoji="0" lang="sl-SI" altLang="zh-CN" sz="3200" dirty="0" smtClean="0">
                <a:solidFill>
                  <a:srgbClr val="000066"/>
                </a:solidFill>
                <a:cs typeface="宋体" charset="0"/>
              </a:rPr>
              <a:t>Zima</a:t>
            </a:r>
            <a:endParaRPr kumimoji="0" lang="zh-CN" altLang="en-US" sz="3200" dirty="0" smtClean="0">
              <a:solidFill>
                <a:srgbClr val="000066"/>
              </a:solidFill>
              <a:cs typeface="宋体" charset="0"/>
            </a:endParaRP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76600" y="476250"/>
            <a:ext cx="5688013" cy="5618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Spat pojdite zgodaj, vstanite pozno</a:t>
            </a:r>
            <a:r>
              <a:rPr kumimoji="0" lang="en-GB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sl-SI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hranite zadovoljnega duha</a:t>
            </a:r>
            <a:r>
              <a:rPr kumimoji="0" lang="en-GB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pazite na raznovrsten jedilnik in zmernost pri spolnosti</a:t>
            </a:r>
            <a:r>
              <a:rPr kumimoji="0" lang="en-GB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nosite topla oblačila, jejte tople jedi, varujte se zimskega prehlada; </a:t>
            </a:r>
          </a:p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otirajte in masirajte podplate 5 do 8 minut pred spanjem in zjutraj, ko vstanete; </a:t>
            </a:r>
          </a:p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okrepitev srčnega </a:t>
            </a:r>
            <a:r>
              <a:rPr lang="sl-SI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uživajte grenke jedi in manj slanih. </a:t>
            </a:r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spijte kozarec tekočine zjutraj, ko vstanete, in za umiritev srca zvečer uživajte jedi/zelišča, ki topijo sluz.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kumimoji="0" lang="en-GB" altLang="zh-CN" sz="2400" dirty="0" smtClean="0">
                <a:solidFill>
                  <a:srgbClr val="000066"/>
                </a:solidFill>
                <a:cs typeface="宋体" charset="0"/>
              </a:rPr>
              <a:t/>
            </a:r>
            <a:br>
              <a:rPr kumimoji="0" lang="en-GB" altLang="zh-CN" sz="2400" dirty="0" smtClean="0">
                <a:solidFill>
                  <a:srgbClr val="000066"/>
                </a:solidFill>
                <a:cs typeface="宋体" charset="0"/>
              </a:rPr>
            </a:br>
            <a:endParaRPr kumimoji="0" lang="zh-CN" altLang="en-US" sz="2400" dirty="0" smtClean="0">
              <a:solidFill>
                <a:srgbClr val="000066"/>
              </a:solidFill>
              <a:cs typeface="宋体" charset="0"/>
            </a:endParaRPr>
          </a:p>
        </p:txBody>
      </p:sp>
      <p:pic>
        <p:nvPicPr>
          <p:cNvPr id="22531" name="Picture 6" descr="b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989138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sl-SI" altLang="zh-CN" sz="3600" dirty="0" smtClean="0">
                <a:latin typeface="Times New Roman" charset="0"/>
                <a:cs typeface="宋体" charset="0"/>
              </a:rPr>
              <a:t>Nekaj običajnih znakov</a:t>
            </a:r>
            <a:endParaRPr kumimoji="0" lang="en-US" altLang="zh-CN" sz="3600" dirty="0" smtClean="0">
              <a:latin typeface="Times New Roman" charset="0"/>
              <a:cs typeface="宋体" charset="0"/>
            </a:endParaRP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87450" y="2133600"/>
            <a:ext cx="7150100" cy="4270375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odpovedovanje ledvic </a:t>
            </a:r>
            <a:r>
              <a:rPr kumimoji="0" lang="en-US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(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j</a:t>
            </a:r>
            <a:r>
              <a:rPr kumimoji="0" lang="en-US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in/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j</a:t>
            </a:r>
            <a:r>
              <a:rPr kumimoji="0" lang="en-US" altLang="zh-CN" sz="2800" dirty="0" err="1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ang</a:t>
            </a:r>
            <a:r>
              <a:rPr kumimoji="0" lang="en-US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)</a:t>
            </a: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pomanjkanje vranične q</a:t>
            </a:r>
            <a:r>
              <a:rPr kumimoji="0" lang="en-US" altLang="zh-CN" sz="2800" dirty="0" err="1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i</a:t>
            </a:r>
            <a:endParaRPr kumimoji="0" lang="en-US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zastoj ledvične q</a:t>
            </a:r>
            <a:r>
              <a:rPr kumimoji="0" lang="en-US" altLang="zh-CN" sz="2800" dirty="0" err="1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i</a:t>
            </a:r>
            <a:endParaRPr kumimoji="0" lang="en-US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zastoj krvi</a:t>
            </a:r>
            <a:endParaRPr kumimoji="0" lang="en-US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nabiranje sluzi</a:t>
            </a:r>
            <a:endParaRPr kumimoji="0" lang="en-US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endParaRPr kumimoji="0" lang="en-US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pic>
        <p:nvPicPr>
          <p:cNvPr id="23555" name="Picture 5" descr="n2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779838"/>
            <a:ext cx="27003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sl-SI" altLang="zh-CN" sz="3200" dirty="0" err="1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Tonificiranje</a:t>
            </a:r>
            <a:r>
              <a:rPr kumimoji="0" lang="sl-SI" altLang="zh-CN" sz="32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 ledvic</a:t>
            </a:r>
            <a:endParaRPr kumimoji="0" lang="en-US" altLang="zh-CN" sz="32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844675"/>
            <a:ext cx="3983038" cy="3189288"/>
          </a:xfrm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Liu Wei Di Huang Wan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Jin Gui Shen Qi Wan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Zuo Gui Wan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You Gui Wan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Da Bu Yuan Jian</a:t>
            </a:r>
            <a:endParaRPr kumimoji="0" lang="zh-CN" altLang="en-US" sz="280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93188" name="Rectangle 4"/>
          <p:cNvSpPr>
            <a:spLocks noRot="1" noChangeArrowheads="1"/>
          </p:cNvSpPr>
          <p:nvPr/>
        </p:nvSpPr>
        <p:spPr bwMode="auto">
          <a:xfrm>
            <a:off x="4787900" y="1844675"/>
            <a:ext cx="3983038" cy="3168650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nl-NL" altLang="zh-CN" sz="280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LU7 +K6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K3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BL23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LU9 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LV3 </a:t>
            </a:r>
            <a:endParaRPr lang="zh-CN" altLang="en-US" sz="2800"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93190" name="AutoShape 6" descr="%E6%AF%8F%E5%A4%A9%E5%85%AB%E6%9D%AF%E6%B0%B4%E5%B0%B1%E8%B6%B3%E5%A4%9F%E4%BA%86(3)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29063" y="2786063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10" descr="200783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221163"/>
            <a:ext cx="30241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sl-SI" altLang="zh-CN" sz="36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Krepitev vranice </a:t>
            </a:r>
            <a:r>
              <a:rPr kumimoji="0" lang="nl-NL" altLang="zh-CN" sz="36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/>
            </a:r>
            <a:br>
              <a:rPr kumimoji="0" lang="nl-NL" altLang="zh-CN" sz="36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</a:br>
            <a:endParaRPr kumimoji="0" lang="zh-CN" altLang="en-US" sz="36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773238"/>
            <a:ext cx="4341812" cy="3384550"/>
          </a:xfrm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Si Jun Zi Tang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Liu Jun Zi Tang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Bu Zhong Yi Qi Tang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Ren Shen Yang Rong Wan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Gui Pi Tang</a:t>
            </a:r>
            <a:endParaRPr kumimoji="0" lang="zh-CN" altLang="en-US" sz="280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98308" name="Rectangle 4"/>
          <p:cNvSpPr>
            <a:spLocks noRot="1" noChangeArrowheads="1"/>
          </p:cNvSpPr>
          <p:nvPr/>
        </p:nvSpPr>
        <p:spPr bwMode="auto">
          <a:xfrm>
            <a:off x="4859338" y="1773238"/>
            <a:ext cx="3873500" cy="3384550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nl-NL" altLang="zh-CN" sz="280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Sp3, BL20, 21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RN12, ST36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DU4, 20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SP6, 9 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HT7, PC 6</a:t>
            </a:r>
            <a:endParaRPr lang="en-US" altLang="zh-CN" sz="2800"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604" name="Picture 8" descr="土-ord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508500"/>
            <a:ext cx="1849437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sl-SI" altLang="zh-CN" sz="32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Odpravljanje zastoja ledvične q</a:t>
            </a:r>
            <a:r>
              <a:rPr kumimoji="0" lang="nl-NL" altLang="zh-CN" sz="32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i</a:t>
            </a:r>
            <a:endParaRPr kumimoji="0" lang="zh-CN" altLang="en-US" sz="32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2420938"/>
            <a:ext cx="3765550" cy="3044825"/>
          </a:xfrm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kumimoji="0" lang="nl-NL" altLang="zh-CN" sz="280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kumimoji="0" lang="nl-NL" altLang="zh-CN" sz="2800" smtClean="0">
                <a:solidFill>
                  <a:srgbClr val="000066"/>
                </a:solidFill>
                <a:latin typeface="Times New Roman" pitchFamily="18" charset="0"/>
              </a:rPr>
              <a:t>Xiao Chai Hu Tang</a:t>
            </a:r>
          </a:p>
          <a:p>
            <a:r>
              <a:rPr kumimoji="0" lang="nl-NL" altLang="zh-CN" sz="2800" smtClean="0">
                <a:solidFill>
                  <a:srgbClr val="000066"/>
                </a:solidFill>
                <a:latin typeface="Times New Roman" pitchFamily="18" charset="0"/>
              </a:rPr>
              <a:t>Xiao Yao San</a:t>
            </a:r>
          </a:p>
          <a:p>
            <a:r>
              <a:rPr kumimoji="0" lang="nl-NL" altLang="zh-CN" sz="2800" smtClean="0">
                <a:solidFill>
                  <a:srgbClr val="000066"/>
                </a:solidFill>
                <a:latin typeface="Times New Roman" pitchFamily="18" charset="0"/>
              </a:rPr>
              <a:t>Yue Ju Wan</a:t>
            </a:r>
          </a:p>
          <a:p>
            <a:r>
              <a:rPr kumimoji="0" lang="nl-NL" altLang="zh-CN" sz="2800" smtClean="0">
                <a:solidFill>
                  <a:srgbClr val="000066"/>
                </a:solidFill>
                <a:latin typeface="Times New Roman" pitchFamily="18" charset="0"/>
              </a:rPr>
              <a:t>Chai Hu Shu Gan San </a:t>
            </a:r>
          </a:p>
        </p:txBody>
      </p:sp>
      <p:sp>
        <p:nvSpPr>
          <p:cNvPr id="99332" name="Rectangle 4"/>
          <p:cNvSpPr>
            <a:spLocks noRot="1" noChangeArrowheads="1"/>
          </p:cNvSpPr>
          <p:nvPr/>
        </p:nvSpPr>
        <p:spPr bwMode="auto">
          <a:xfrm>
            <a:off x="5003800" y="2420938"/>
            <a:ext cx="3765550" cy="304482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nl-NL" altLang="zh-CN" sz="280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LV3, LI4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LV14, RN12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PC5, SJ5 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KD6, BL62  </a:t>
            </a:r>
          </a:p>
        </p:txBody>
      </p:sp>
      <p:pic>
        <p:nvPicPr>
          <p:cNvPr id="26628" name="Picture 6" descr="110334_2007072515570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5157788"/>
            <a:ext cx="22320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sl-SI" altLang="zh-CN" sz="32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Poživitev krvnega obtoka in odprava zastoja</a:t>
            </a:r>
            <a:endParaRPr kumimoji="0" lang="zh-CN" altLang="en-US" sz="32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73238"/>
            <a:ext cx="4414838" cy="2613025"/>
          </a:xfrm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kumimoji="0" lang="nl-NL" altLang="zh-CN" sz="280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kumimoji="0" lang="nl-NL" altLang="zh-CN" sz="2800" smtClean="0">
                <a:solidFill>
                  <a:srgbClr val="000066"/>
                </a:solidFill>
                <a:latin typeface="Times New Roman" pitchFamily="18" charset="0"/>
              </a:rPr>
              <a:t>Xue Fu Zhu Yu Tang </a:t>
            </a:r>
          </a:p>
          <a:p>
            <a:r>
              <a:rPr kumimoji="0" lang="nl-NL" altLang="zh-CN" sz="2800" smtClean="0">
                <a:solidFill>
                  <a:srgbClr val="000066"/>
                </a:solidFill>
                <a:latin typeface="Times New Roman" pitchFamily="18" charset="0"/>
              </a:rPr>
              <a:t>Tao Hong Si Wu Tang</a:t>
            </a:r>
          </a:p>
          <a:p>
            <a:r>
              <a:rPr kumimoji="0" lang="nl-NL" altLang="zh-CN" sz="2800" smtClean="0">
                <a:solidFill>
                  <a:srgbClr val="000066"/>
                </a:solidFill>
                <a:latin typeface="Times New Roman" pitchFamily="18" charset="0"/>
              </a:rPr>
              <a:t>Da Huang Zhe Cong Tang</a:t>
            </a:r>
            <a:endParaRPr kumimoji="0" lang="zh-CN" altLang="en-US" sz="28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0356" name="Rectangle 4"/>
          <p:cNvSpPr>
            <a:spLocks noRot="1" noChangeArrowheads="1"/>
          </p:cNvSpPr>
          <p:nvPr/>
        </p:nvSpPr>
        <p:spPr bwMode="auto">
          <a:xfrm>
            <a:off x="4427538" y="3500438"/>
            <a:ext cx="4414837" cy="261302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nl-NL" altLang="zh-CN" sz="280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BL17, RN17 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SP10, RN6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pitchFamily="18" charset="0"/>
              </a:rPr>
              <a:t>BL40, PC6</a:t>
            </a:r>
            <a:endParaRPr lang="zh-CN" altLang="en-US" sz="2800"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sl-SI" altLang="zh-CN" sz="32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Odpravljanje nečistoč in redčenje sluzi</a:t>
            </a:r>
            <a:endParaRPr kumimoji="0" lang="zh-CN" altLang="en-US" sz="32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2781300"/>
            <a:ext cx="3046412" cy="2252663"/>
          </a:xfrm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Cheng Qi Tang 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Er Chen Tang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Wen Dan Tang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Di Tan Tang</a:t>
            </a:r>
            <a:endParaRPr kumimoji="0" lang="zh-CN" altLang="en-US" sz="280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101380" name="Rectangle 4"/>
          <p:cNvSpPr>
            <a:spLocks noRot="1" noChangeArrowheads="1"/>
          </p:cNvSpPr>
          <p:nvPr/>
        </p:nvSpPr>
        <p:spPr bwMode="auto">
          <a:xfrm>
            <a:off x="5003800" y="2781300"/>
            <a:ext cx="3046413" cy="2252663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charset="0"/>
              <a:buChar char="§"/>
              <a:defRPr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ST40, LU7 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charset="0"/>
              <a:buChar char="§"/>
              <a:defRPr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SI3, SP1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charset="0"/>
              <a:buChar char="§"/>
              <a:defRPr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Si Shen Cong</a:t>
            </a: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charset="0"/>
              <a:buChar char="§"/>
              <a:defRPr/>
            </a:pPr>
            <a:r>
              <a:rPr lang="nl-NL" altLang="zh-CN" sz="2800">
                <a:solidFill>
                  <a:srgbClr val="000066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GB21, GB34</a:t>
            </a:r>
            <a:endParaRPr lang="zh-CN" altLang="en-US" sz="2800">
              <a:solidFill>
                <a:srgbClr val="000066"/>
              </a:solidFill>
              <a:effectLst/>
              <a:latin typeface="Times New Roman" charset="0"/>
              <a:ea typeface="宋体" charset="0"/>
              <a:cs typeface="宋体" charset="0"/>
            </a:endParaRPr>
          </a:p>
        </p:txBody>
      </p:sp>
      <p:pic>
        <p:nvPicPr>
          <p:cNvPr id="28676" name="Picture 6" descr="Spring%2520Flowers%2520I%2520Primrose%25200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652963"/>
            <a:ext cx="1571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BB_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2060575"/>
            <a:ext cx="4381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052513"/>
            <a:ext cx="4198938" cy="1143000"/>
          </a:xfrm>
        </p:spPr>
        <p:txBody>
          <a:bodyPr/>
          <a:lstStyle/>
          <a:p>
            <a:pPr>
              <a:defRPr/>
            </a:pPr>
            <a:r>
              <a:rPr kumimoji="0" lang="sl-SI" altLang="zh-CN" dirty="0" smtClean="0">
                <a:cs typeface="宋体" charset="0"/>
              </a:rPr>
              <a:t>Hvala za pozornost</a:t>
            </a:r>
            <a:r>
              <a:rPr kumimoji="0" lang="en-US" altLang="zh-CN" dirty="0" smtClean="0">
                <a:cs typeface="宋体" charset="0"/>
              </a:rPr>
              <a:t>! 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852738"/>
            <a:ext cx="7078663" cy="1152525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dr. </a:t>
            </a:r>
            <a:r>
              <a:rPr kumimoji="0" lang="en-US" altLang="zh-CN" sz="2800" dirty="0" err="1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Weixiang</a:t>
            </a:r>
            <a:r>
              <a:rPr kumimoji="0" lang="en-US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 Wang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, dr. med.</a:t>
            </a:r>
            <a:endParaRPr kumimoji="0" lang="en-US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en-US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  <a:hlinkClick r:id="rId3"/>
              </a:rPr>
              <a:t>tcmking@gmail.com</a:t>
            </a:r>
            <a:r>
              <a:rPr kumimoji="0" lang="en-US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24544" y="548680"/>
            <a:ext cx="8540750" cy="1143000"/>
          </a:xfrm>
        </p:spPr>
        <p:txBody>
          <a:bodyPr/>
          <a:lstStyle/>
          <a:p>
            <a:pPr>
              <a:defRPr/>
            </a:pPr>
            <a:r>
              <a:rPr kumimoji="0" lang="sl-SI" altLang="zh-CN" sz="2400" dirty="0" smtClean="0">
                <a:cs typeface="宋体" charset="0"/>
              </a:rPr>
              <a:t>Vidiki varovanja zdravja in staranja medicinske knjige </a:t>
            </a:r>
            <a:r>
              <a:rPr kumimoji="0" lang="en-GB" altLang="zh-CN" sz="2400" dirty="0" smtClean="0">
                <a:cs typeface="宋体" charset="0"/>
              </a:rPr>
              <a:t/>
            </a:r>
            <a:br>
              <a:rPr kumimoji="0" lang="en-GB" altLang="zh-CN" sz="2400" dirty="0" smtClean="0">
                <a:cs typeface="宋体" charset="0"/>
              </a:rPr>
            </a:br>
            <a:r>
              <a:rPr kumimoji="0" lang="en-GB" altLang="zh-CN" sz="2400" dirty="0" smtClean="0">
                <a:cs typeface="宋体" charset="0"/>
              </a:rPr>
              <a:t/>
            </a:r>
            <a:br>
              <a:rPr kumimoji="0" lang="en-GB" altLang="zh-CN" sz="2400" dirty="0" smtClean="0">
                <a:cs typeface="宋体" charset="0"/>
              </a:rPr>
            </a:br>
            <a:r>
              <a:rPr kumimoji="0" lang="en-GB" altLang="zh-CN" sz="2400" dirty="0" smtClean="0">
                <a:cs typeface="宋体" charset="0"/>
              </a:rPr>
              <a:t> </a:t>
            </a:r>
            <a:r>
              <a:rPr kumimoji="0" lang="sl-SI" altLang="zh-CN" sz="2400" dirty="0" smtClean="0">
                <a:cs typeface="宋体" charset="0"/>
              </a:rPr>
              <a:t>Klasika Rumenega cesarja </a:t>
            </a:r>
            <a:r>
              <a:rPr kumimoji="0" lang="en-GB" altLang="zh-CN" sz="2400" dirty="0" smtClean="0">
                <a:cs typeface="宋体" charset="0"/>
              </a:rPr>
              <a:t>- </a:t>
            </a:r>
            <a:r>
              <a:rPr kumimoji="0" lang="en-GB" altLang="zh-CN" sz="2400" i="1" dirty="0" smtClean="0">
                <a:cs typeface="宋体" charset="0"/>
              </a:rPr>
              <a:t>Huang Di </a:t>
            </a:r>
            <a:r>
              <a:rPr kumimoji="0" lang="en-GB" altLang="zh-CN" sz="2400" i="1" dirty="0" err="1" smtClean="0">
                <a:cs typeface="宋体" charset="0"/>
              </a:rPr>
              <a:t>Nei</a:t>
            </a:r>
            <a:r>
              <a:rPr kumimoji="0" lang="en-GB" altLang="zh-CN" sz="2400" i="1" dirty="0" smtClean="0">
                <a:cs typeface="宋体" charset="0"/>
              </a:rPr>
              <a:t> Jing</a:t>
            </a:r>
            <a:r>
              <a:rPr kumimoji="0" lang="en-GB" altLang="zh-CN" sz="2400" dirty="0" smtClean="0">
                <a:cs typeface="宋体" charset="0"/>
              </a:rPr>
              <a:t> </a:t>
            </a:r>
            <a:endParaRPr kumimoji="0" lang="zh-CN" altLang="en-US" sz="2400" dirty="0" smtClean="0">
              <a:cs typeface="宋体" charset="0"/>
            </a:endParaRP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205038"/>
            <a:ext cx="4176713" cy="3548062"/>
          </a:xfrm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narava</a:t>
            </a:r>
            <a:endParaRPr kumimoji="0" lang="en-GB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volja</a:t>
            </a:r>
            <a:endParaRPr kumimoji="0" lang="en-GB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gibanje/mirovanje</a:t>
            </a:r>
            <a:endParaRPr kumimoji="0" lang="en-GB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preprečevanje</a:t>
            </a:r>
            <a:endParaRPr kumimoji="0" lang="en-GB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esenca</a:t>
            </a:r>
            <a:endParaRPr kumimoji="0" lang="en-GB" altLang="zh-CN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charset="0"/>
                <a:cs typeface="宋体" charset="0"/>
              </a:rPr>
              <a:t>prehrana</a:t>
            </a:r>
            <a:endParaRPr kumimoji="0" lang="zh-CN" altLang="en-US" sz="2800" dirty="0" smtClean="0">
              <a:solidFill>
                <a:srgbClr val="000066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76804" name="Rectangle 4"/>
          <p:cNvSpPr>
            <a:spLocks noRot="1" noChangeArrowheads="1"/>
          </p:cNvSpPr>
          <p:nvPr/>
        </p:nvSpPr>
        <p:spPr bwMode="auto">
          <a:xfrm>
            <a:off x="4572000" y="2205038"/>
            <a:ext cx="3694113" cy="3548062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nl-NL" sz="2800">
                <a:solidFill>
                  <a:srgbClr val="000066"/>
                </a:solidFill>
                <a:effectLst/>
              </a:rPr>
              <a:t>自然观</a:t>
            </a:r>
            <a:endParaRPr lang="en-GB" altLang="zh-CN" sz="200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nl-NL" sz="2800">
                <a:solidFill>
                  <a:srgbClr val="000066"/>
                </a:solidFill>
                <a:effectLst/>
              </a:rPr>
              <a:t>意志观 </a:t>
            </a:r>
            <a:endParaRPr lang="en-GB" altLang="zh-CN" sz="200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nl-NL" sz="2800">
                <a:solidFill>
                  <a:srgbClr val="000066"/>
                </a:solidFill>
                <a:effectLst/>
              </a:rPr>
              <a:t>动静观 </a:t>
            </a:r>
            <a:endParaRPr lang="en-GB" altLang="zh-CN" sz="200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nl-NL" sz="2800">
                <a:solidFill>
                  <a:srgbClr val="000066"/>
                </a:solidFill>
                <a:effectLst/>
              </a:rPr>
              <a:t>防治观</a:t>
            </a:r>
            <a:endParaRPr lang="zh-CN" altLang="en-GB" sz="200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nl-NL" sz="2800">
                <a:solidFill>
                  <a:srgbClr val="000066"/>
                </a:solidFill>
                <a:effectLst/>
              </a:rPr>
              <a:t>精气观 </a:t>
            </a:r>
            <a:endParaRPr lang="en-GB" altLang="zh-CN" sz="200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nl-NL" sz="2800">
                <a:solidFill>
                  <a:srgbClr val="000066"/>
                </a:solidFill>
                <a:effectLst/>
              </a:rPr>
              <a:t>食疗观 </a:t>
            </a:r>
            <a:endParaRPr lang="zh-CN" altLang="en-US" sz="2800">
              <a:solidFill>
                <a:srgbClr val="000066"/>
              </a:solidFill>
              <a:effectLst/>
            </a:endParaRPr>
          </a:p>
        </p:txBody>
      </p:sp>
      <p:pic>
        <p:nvPicPr>
          <p:cNvPr id="5124" name="Picture 6" descr="000bcdb95f1d0675fd2e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508500"/>
            <a:ext cx="135413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1913" y="333375"/>
            <a:ext cx="5688012" cy="1143000"/>
          </a:xfrm>
        </p:spPr>
        <p:txBody>
          <a:bodyPr/>
          <a:lstStyle/>
          <a:p>
            <a:pPr>
              <a:defRPr/>
            </a:pPr>
            <a:r>
              <a:rPr kumimoji="0" lang="sl-SI" altLang="zh-CN" sz="3200" dirty="0" smtClean="0">
                <a:solidFill>
                  <a:srgbClr val="FF6600"/>
                </a:solidFill>
                <a:cs typeface="宋体" charset="0"/>
              </a:rPr>
              <a:t>Vidik narave</a:t>
            </a:r>
            <a:endParaRPr kumimoji="0" lang="en-US" altLang="zh-CN" sz="4000" dirty="0" smtClean="0">
              <a:cs typeface="宋体" charset="0"/>
            </a:endParaRP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341438"/>
            <a:ext cx="7078663" cy="4270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zh-CN" altLang="nl-NL" sz="2600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Nebesni svod in ljudje smo organska celota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Telo se mora prilagoditi naravnemu redu za vsakdanje življenjsko delovanje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Kljubovanje naravnemu redu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vodi v nesrečo 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bolezen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sledenje naravnemu redu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preprečuje nepotrebno bolezen, imenovano d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ao (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ao)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Pomlad in poletje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sl-SI" altLang="zh-CN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tonifikacija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j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a, jesen in zima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l-SI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krepita j</a:t>
            </a:r>
            <a:r>
              <a:rPr kumimoji="0" lang="nl-NL" altLang="zh-CN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in. </a:t>
            </a:r>
            <a:endParaRPr kumimoji="0" lang="zh-CN" alt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5" descr="man%2520of%2520nature%2520nature%2520of%2520man%252060i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4653136"/>
            <a:ext cx="22320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412875"/>
            <a:ext cx="7416800" cy="4491038"/>
          </a:xfrm>
        </p:spPr>
        <p:txBody>
          <a:bodyPr/>
          <a:lstStyle/>
          <a:p>
            <a:endParaRPr kumimoji="0" lang="nl-NL" altLang="zh-CN" sz="2800" dirty="0" smtClean="0">
              <a:solidFill>
                <a:srgbClr val="000066"/>
              </a:solidFill>
            </a:endParaRPr>
          </a:p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Volja pritegne nebeško in telesno dušo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telesu pomaga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ob prilagajanju na mraz in vročino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usklajuje radost in jezo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pomlad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preženite skrbi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poletje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čustva naj bodo pristna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jesen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ohranite čustva stabilna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zima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skrivajte čustva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57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40750" cy="1143000"/>
          </a:xfrm>
        </p:spPr>
        <p:txBody>
          <a:bodyPr/>
          <a:lstStyle/>
          <a:p>
            <a:r>
              <a:rPr kumimoji="0" lang="en-GB" altLang="zh-CN" sz="2800" dirty="0" smtClean="0">
                <a:solidFill>
                  <a:srgbClr val="FF6600"/>
                </a:solidFill>
                <a:latin typeface="Times New Roman" pitchFamily="18" charset="0"/>
              </a:rPr>
              <a:t/>
            </a:r>
            <a:br>
              <a:rPr kumimoji="0" lang="en-GB" altLang="zh-CN" sz="2800" dirty="0" smtClean="0">
                <a:solidFill>
                  <a:srgbClr val="FF6600"/>
                </a:solidFill>
                <a:latin typeface="Times New Roman" pitchFamily="18" charset="0"/>
              </a:rPr>
            </a:br>
            <a:r>
              <a:rPr kumimoji="0" lang="sl-SI" altLang="zh-CN" sz="2800" dirty="0" smtClean="0">
                <a:solidFill>
                  <a:srgbClr val="FF6600"/>
                </a:solidFill>
                <a:latin typeface="Times New Roman" pitchFamily="18" charset="0"/>
              </a:rPr>
              <a:t>Vidik volje</a:t>
            </a:r>
            <a:endParaRPr kumimoji="0" lang="en-US" altLang="zh-CN" sz="2800" dirty="0" smtClean="0">
              <a:solidFill>
                <a:srgbClr val="FF6600"/>
              </a:solidFill>
              <a:latin typeface="Times New Roman" pitchFamily="18" charset="0"/>
            </a:endParaRPr>
          </a:p>
        </p:txBody>
      </p:sp>
      <p:pic>
        <p:nvPicPr>
          <p:cNvPr id="7171" name="Picture 8" descr="willpower_tmb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4581525"/>
            <a:ext cx="25923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565400"/>
            <a:ext cx="7272338" cy="3313113"/>
          </a:xfrm>
        </p:spPr>
        <p:txBody>
          <a:bodyPr/>
          <a:lstStyle/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 kombinacijo gibanja/mirovanja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lahko doživimo visoko starost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Ritem in pogostost naj bosta usklajena z letnimi časi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kumimoji="0" lang="zh-CN" alt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68538" y="333375"/>
            <a:ext cx="5422900" cy="1535113"/>
          </a:xfrm>
        </p:spPr>
        <p:txBody>
          <a:bodyPr/>
          <a:lstStyle/>
          <a:p>
            <a:r>
              <a:rPr kumimoji="0" lang="sl-SI" altLang="zh-CN" sz="3200" dirty="0" smtClean="0">
                <a:solidFill>
                  <a:srgbClr val="FF6600"/>
                </a:solidFill>
                <a:latin typeface="Times New Roman" pitchFamily="18" charset="0"/>
              </a:rPr>
              <a:t>Vidik gibanja/mirovanja</a:t>
            </a:r>
            <a:endParaRPr kumimoji="0" lang="en-US" altLang="zh-CN" sz="3200" dirty="0" smtClean="0">
              <a:solidFill>
                <a:srgbClr val="FF6600"/>
              </a:solidFill>
              <a:latin typeface="Times New Roman" pitchFamily="18" charset="0"/>
            </a:endParaRPr>
          </a:p>
        </p:txBody>
      </p:sp>
      <p:pic>
        <p:nvPicPr>
          <p:cNvPr id="8195" name="Picture 6" descr="11911428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6625"/>
            <a:ext cx="1908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tortoise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0225" y="3500438"/>
            <a:ext cx="22637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6" descr="Healthy-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989138"/>
            <a:ext cx="352583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73238"/>
            <a:ext cx="4464050" cy="4052887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Vrhunski zdravnik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je dober v preprečevanju možnih bolezni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Zdraviti obolele je enako kot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izkopati vodnjak za žejne in nabrusiti meč pred bojem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03350" y="404813"/>
            <a:ext cx="6624638" cy="792162"/>
          </a:xfrm>
        </p:spPr>
        <p:txBody>
          <a:bodyPr/>
          <a:lstStyle/>
          <a:p>
            <a:pPr>
              <a:defRPr/>
            </a:pPr>
            <a:r>
              <a:rPr kumimoji="0" lang="sl-SI" altLang="zh-CN" sz="3200" dirty="0" smtClean="0">
                <a:solidFill>
                  <a:srgbClr val="FF6600"/>
                </a:solidFill>
                <a:latin typeface="Times New Roman" charset="0"/>
                <a:cs typeface="宋体" charset="0"/>
              </a:rPr>
              <a:t>Vidik preprečevanja</a:t>
            </a:r>
            <a:endParaRPr kumimoji="0" lang="en-US" altLang="zh-CN" sz="3200" dirty="0" smtClean="0">
              <a:solidFill>
                <a:srgbClr val="FF6600"/>
              </a:solidFill>
              <a:latin typeface="Times New Roman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333375"/>
            <a:ext cx="4968875" cy="1143000"/>
          </a:xfrm>
        </p:spPr>
        <p:txBody>
          <a:bodyPr/>
          <a:lstStyle/>
          <a:p>
            <a:pPr>
              <a:defRPr/>
            </a:pPr>
            <a:r>
              <a:rPr kumimoji="0" lang="sl-SI" altLang="zh-CN" sz="2800" dirty="0" smtClean="0">
                <a:solidFill>
                  <a:srgbClr val="FF6600"/>
                </a:solidFill>
                <a:latin typeface="Times New Roman" charset="0"/>
                <a:cs typeface="宋体" charset="0"/>
              </a:rPr>
              <a:t>Vidik </a:t>
            </a:r>
            <a:r>
              <a:rPr kumimoji="0" lang="sl-SI" altLang="zh-CN" sz="2800" dirty="0" smtClean="0">
                <a:solidFill>
                  <a:srgbClr val="FF6600"/>
                </a:solidFill>
                <a:latin typeface="Times New Roman" charset="0"/>
                <a:cs typeface="宋体" charset="0"/>
              </a:rPr>
              <a:t>esence</a:t>
            </a:r>
            <a:endParaRPr kumimoji="0" lang="zh-CN" altLang="en-US" sz="2800" dirty="0" smtClean="0">
              <a:solidFill>
                <a:srgbClr val="FF6600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412875"/>
            <a:ext cx="6337300" cy="4772025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Nenehne želje in vdajanje užitkom vodi v bridkost in trpljenje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Izguba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esence oslabi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duha, kar povzroča neozdravljive bolezni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charset="0"/>
              <a:buChar char="§"/>
              <a:defRPr/>
            </a:pP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Vitalna esenca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kot vir odpornosti telesa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zaznamuje 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proces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rojstva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rasti in staranja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charset="0"/>
              <a:buChar char="§"/>
              <a:defRPr/>
            </a:pP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Neprimerna spolna dejavnost povzroča usihanje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esence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kumimoji="0" lang="nl-NL" altLang="zh-CN" sz="2800" dirty="0" smtClean="0">
                <a:solidFill>
                  <a:srgbClr val="000066"/>
                </a:solidFill>
                <a:cs typeface="宋体" charset="0"/>
              </a:rPr>
              <a:t> </a:t>
            </a:r>
            <a:endParaRPr kumimoji="0" lang="zh-CN" altLang="en-US" sz="2800" dirty="0" smtClean="0">
              <a:solidFill>
                <a:srgbClr val="000066"/>
              </a:solidFill>
              <a:cs typeface="宋体" charset="0"/>
            </a:endParaRPr>
          </a:p>
        </p:txBody>
      </p:sp>
      <p:pic>
        <p:nvPicPr>
          <p:cNvPr id="10243" name="Picture 5" descr="embracedbytheunive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7650" y="2852738"/>
            <a:ext cx="25463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67063" y="188913"/>
            <a:ext cx="5976937" cy="1143000"/>
          </a:xfrm>
        </p:spPr>
        <p:txBody>
          <a:bodyPr/>
          <a:lstStyle/>
          <a:p>
            <a:pPr>
              <a:defRPr/>
            </a:pPr>
            <a:r>
              <a:rPr kumimoji="0" lang="sl-SI" altLang="zh-CN" sz="2800" dirty="0" smtClean="0">
                <a:solidFill>
                  <a:srgbClr val="FF6600"/>
                </a:solidFill>
                <a:latin typeface="Times New Roman" charset="0"/>
                <a:cs typeface="宋体" charset="0"/>
              </a:rPr>
              <a:t>Vidik prehranjevanja</a:t>
            </a:r>
            <a:endParaRPr kumimoji="0" lang="zh-CN" altLang="en-US" sz="2800" dirty="0" smtClean="0">
              <a:solidFill>
                <a:srgbClr val="FF6600"/>
              </a:solidFill>
              <a:latin typeface="Times New Roman" charset="0"/>
              <a:cs typeface="宋体" charset="0"/>
            </a:endParaRP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87788" y="1052513"/>
            <a:ext cx="5256212" cy="5445125"/>
          </a:xfrm>
        </p:spPr>
        <p:txBody>
          <a:bodyPr/>
          <a:lstStyle/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Prehrana so človeška nebesa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Ustrezna prehrana je ključni dejavnik pri ohranjanju zdravja vranice in želodca kot vitalnih organov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Prekomerno prehranjevanje škodljivo vpliva na vranico in želodec.</a:t>
            </a:r>
            <a:endParaRPr kumimoji="0" lang="nl-NL" altLang="zh-CN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Ustrezni jedilnik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vrst žita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vrst sadja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vrst mesa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vrst zelenjave pripravljene s 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kumimoji="0" lang="sl-SI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okusi</a:t>
            </a:r>
            <a:r>
              <a:rPr kumimoji="0" lang="nl-NL" altLang="zh-C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endParaRPr kumimoji="0" lang="zh-CN" altLang="en-US" sz="2800" dirty="0" smtClean="0">
              <a:solidFill>
                <a:srgbClr val="000066"/>
              </a:solidFill>
            </a:endParaRPr>
          </a:p>
        </p:txBody>
      </p:sp>
      <p:pic>
        <p:nvPicPr>
          <p:cNvPr id="11267" name="Picture 5" descr="how-to-lose-weight-on-a-low-calorie-diet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34385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charset="0"/>
          </a:defRPr>
        </a:defPPr>
      </a:lstStyle>
    </a:lnDef>
  </a:objectDefaul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CDESIGNA</Template>
  <TotalTime>1433</TotalTime>
  <Words>1218</Words>
  <Application>Microsoft Macintosh PowerPoint</Application>
  <PresentationFormat>On-screen Show (4:3)</PresentationFormat>
  <Paragraphs>176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万里长城</vt:lpstr>
      <vt:lpstr>Starodavna kitajska filozofija in preprečevanje staranja </vt:lpstr>
      <vt:lpstr>Jinmo Shi, dr. med. (1881～1969)  - etiologija staranja</vt:lpstr>
      <vt:lpstr>Vidiki varovanja zdravja in staranja medicinske knjige    Klasika Rumenega cesarja - Huang Di Nei Jing </vt:lpstr>
      <vt:lpstr>Vidik narave</vt:lpstr>
      <vt:lpstr> Vidik volje</vt:lpstr>
      <vt:lpstr>Vidik gibanja/mirovanja</vt:lpstr>
      <vt:lpstr>Vidik preprečevanja</vt:lpstr>
      <vt:lpstr>Vidik esence</vt:lpstr>
      <vt:lpstr>Vidik prehranjevanja</vt:lpstr>
      <vt:lpstr>Šestnajst priporočil – 16 yi    Leng Qian (dinastija Ming) &lt;Xiu Ling Yao Zi &gt; </vt:lpstr>
      <vt:lpstr>PowerPoint Presentation</vt:lpstr>
      <vt:lpstr>PowerPoint Presentation</vt:lpstr>
      <vt:lpstr>PowerPoint Presentation</vt:lpstr>
      <vt:lpstr>Štiri odsvetovanja – 4 jie</vt:lpstr>
      <vt:lpstr>5 stvari, ki krajša življenje - 5 nan</vt:lpstr>
      <vt:lpstr>Šest »odrekanj« pri prehrani - 6 ji</vt:lpstr>
      <vt:lpstr>Skrb za zdravje skozi letne čase pri starejših   </vt:lpstr>
      <vt:lpstr>Poletje</vt:lpstr>
      <vt:lpstr>Jesen</vt:lpstr>
      <vt:lpstr>Zima</vt:lpstr>
      <vt:lpstr>Nekaj običajnih znakov</vt:lpstr>
      <vt:lpstr>Tonificiranje ledvic</vt:lpstr>
      <vt:lpstr>Krepitev vranice  </vt:lpstr>
      <vt:lpstr>Odpravljanje zastoja ledvične qi</vt:lpstr>
      <vt:lpstr>Poživitev krvnega obtoka in odprava zastoja</vt:lpstr>
      <vt:lpstr>Odpravljanje nečistoč in redčenje sluzi</vt:lpstr>
      <vt:lpstr>Hvala za pozornost!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longevity and healthy</dc:title>
  <dc:creator>的</dc:creator>
  <cp:lastModifiedBy>Ars Proma</cp:lastModifiedBy>
  <cp:revision>163</cp:revision>
  <dcterms:created xsi:type="dcterms:W3CDTF">2008-10-23T21:14:43Z</dcterms:created>
  <dcterms:modified xsi:type="dcterms:W3CDTF">2015-01-31T12:48:14Z</dcterms:modified>
</cp:coreProperties>
</file>